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60" y="6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309c0fee084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309c0fee084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9c0fee08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9c0fee08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09c0fee08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09c0fee084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4757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09c0fee084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09c0fee084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09c0fee0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09c0fee0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09c0fee084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09c0fee084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309c0fee084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309c0fee08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09c0fee084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09c0fee084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09c0fee08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09c0fee08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09c0fee084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09c0fee084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09c0fee084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09c0fee084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hyperlink" Target="https://sophiestrand.substack.com/p/the-body-is-an-ecotone-8dd"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cynthiabourgeault.org/blog/2018/11/13/introducing-the-imaginal" TargetMode="External"/><Relationship Id="rId4" Type="http://schemas.openxmlformats.org/officeDocument/2006/relationships/hyperlink" Target="https://ellierobins.substack.com/p/gleanings-so-far-from-a-life-devot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311700" y="4375900"/>
            <a:ext cx="85206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a:solidFill>
                  <a:schemeClr val="lt1"/>
                </a:solidFill>
                <a:latin typeface="Century Gothic"/>
                <a:ea typeface="Century Gothic"/>
                <a:cs typeface="Century Gothic"/>
                <a:sym typeface="Century Gothic"/>
              </a:rPr>
              <a:t>Exploring imaginal realms and the poetic image in the alchemical process of writing trauma</a:t>
            </a:r>
            <a:endParaRPr sz="3600">
              <a:solidFill>
                <a:schemeClr val="lt1"/>
              </a:solidFill>
              <a:latin typeface="Century Gothic"/>
              <a:ea typeface="Century Gothic"/>
              <a:cs typeface="Century Gothic"/>
              <a:sym typeface="Century Gothic"/>
            </a:endParaRPr>
          </a:p>
        </p:txBody>
      </p:sp>
      <p:pic>
        <p:nvPicPr>
          <p:cNvPr id="55" name="Google Shape;55;p13"/>
          <p:cNvPicPr preferRelativeResize="0"/>
          <p:nvPr/>
        </p:nvPicPr>
        <p:blipFill>
          <a:blip r:embed="rId3">
            <a:alphaModFix/>
          </a:blip>
          <a:stretch>
            <a:fillRect/>
          </a:stretch>
        </p:blipFill>
        <p:spPr>
          <a:xfrm>
            <a:off x="1751441" y="379800"/>
            <a:ext cx="5640900" cy="3998700"/>
          </a:xfrm>
          <a:prstGeom prst="roundRect">
            <a:avLst>
              <a:gd name="adj" fmla="val 16667"/>
            </a:avLst>
          </a:prstGeom>
          <a:noFill/>
          <a:ln>
            <a:noFill/>
          </a:ln>
        </p:spPr>
      </p:pic>
      <p:sp>
        <p:nvSpPr>
          <p:cNvPr id="56" name="Google Shape;56;p13"/>
          <p:cNvSpPr txBox="1">
            <a:spLocks noGrp="1"/>
          </p:cNvSpPr>
          <p:nvPr>
            <p:ph type="ctrTitle"/>
          </p:nvPr>
        </p:nvSpPr>
        <p:spPr>
          <a:xfrm>
            <a:off x="1084250" y="3437198"/>
            <a:ext cx="6975300" cy="938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Century Gothic"/>
                <a:ea typeface="Century Gothic"/>
                <a:cs typeface="Century Gothic"/>
                <a:sym typeface="Century Gothic"/>
              </a:rPr>
              <a:t>Minding the Gap</a:t>
            </a:r>
            <a:endParaRPr>
              <a:latin typeface="Century Gothic"/>
              <a:ea typeface="Century Gothic"/>
              <a:cs typeface="Century Gothic"/>
              <a:sym typeface="Century Gothic"/>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5"/>
        <p:cNvGrpSpPr/>
        <p:nvPr/>
      </p:nvGrpSpPr>
      <p:grpSpPr>
        <a:xfrm>
          <a:off x="0" y="0"/>
          <a:ext cx="0" cy="0"/>
          <a:chOff x="0" y="0"/>
          <a:chExt cx="0" cy="0"/>
        </a:xfrm>
      </p:grpSpPr>
      <p:pic>
        <p:nvPicPr>
          <p:cNvPr id="106" name="Google Shape;106;p22"/>
          <p:cNvPicPr preferRelativeResize="0"/>
          <p:nvPr/>
        </p:nvPicPr>
        <p:blipFill>
          <a:blip r:embed="rId3">
            <a:alphaModFix/>
          </a:blip>
          <a:stretch>
            <a:fillRect/>
          </a:stretch>
        </p:blipFill>
        <p:spPr>
          <a:xfrm>
            <a:off x="152400" y="152400"/>
            <a:ext cx="5299200" cy="4838700"/>
          </a:xfrm>
          <a:prstGeom prst="roundRect">
            <a:avLst>
              <a:gd name="adj" fmla="val 16667"/>
            </a:avLst>
          </a:prstGeom>
          <a:noFill/>
          <a:ln>
            <a:noFill/>
          </a:ln>
        </p:spPr>
      </p:pic>
      <p:pic>
        <p:nvPicPr>
          <p:cNvPr id="107" name="Google Shape;107;p22"/>
          <p:cNvPicPr preferRelativeResize="0"/>
          <p:nvPr/>
        </p:nvPicPr>
        <p:blipFill>
          <a:blip r:embed="rId4">
            <a:alphaModFix/>
          </a:blip>
          <a:stretch>
            <a:fillRect/>
          </a:stretch>
        </p:blipFill>
        <p:spPr>
          <a:xfrm>
            <a:off x="5560682" y="1442850"/>
            <a:ext cx="3387600" cy="2257800"/>
          </a:xfrm>
          <a:prstGeom prst="roundRect">
            <a:avLst>
              <a:gd name="adj" fmla="val 16667"/>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1"/>
        <p:cNvGrpSpPr/>
        <p:nvPr/>
      </p:nvGrpSpPr>
      <p:grpSpPr>
        <a:xfrm>
          <a:off x="0" y="0"/>
          <a:ext cx="0" cy="0"/>
          <a:chOff x="0" y="0"/>
          <a:chExt cx="0" cy="0"/>
        </a:xfrm>
      </p:grpSpPr>
      <p:pic>
        <p:nvPicPr>
          <p:cNvPr id="112" name="Google Shape;112;p23"/>
          <p:cNvPicPr preferRelativeResize="0"/>
          <p:nvPr/>
        </p:nvPicPr>
        <p:blipFill>
          <a:blip r:embed="rId3">
            <a:alphaModFix/>
          </a:blip>
          <a:stretch>
            <a:fillRect/>
          </a:stretch>
        </p:blipFill>
        <p:spPr>
          <a:xfrm>
            <a:off x="1234163" y="152400"/>
            <a:ext cx="3225000" cy="4838700"/>
          </a:xfrm>
          <a:prstGeom prst="roundRect">
            <a:avLst>
              <a:gd name="adj" fmla="val 16667"/>
            </a:avLst>
          </a:prstGeom>
          <a:noFill/>
          <a:ln>
            <a:noFill/>
          </a:ln>
        </p:spPr>
      </p:pic>
      <p:pic>
        <p:nvPicPr>
          <p:cNvPr id="113" name="Google Shape;113;p23"/>
          <p:cNvPicPr preferRelativeResize="0"/>
          <p:nvPr/>
        </p:nvPicPr>
        <p:blipFill>
          <a:blip r:embed="rId4">
            <a:alphaModFix/>
          </a:blip>
          <a:stretch>
            <a:fillRect/>
          </a:stretch>
        </p:blipFill>
        <p:spPr>
          <a:xfrm>
            <a:off x="4730976" y="152400"/>
            <a:ext cx="3225000" cy="4838700"/>
          </a:xfrm>
          <a:prstGeom prst="roundRect">
            <a:avLst>
              <a:gd name="adj" fmla="val 16667"/>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1"/>
        <p:cNvGrpSpPr/>
        <p:nvPr/>
      </p:nvGrpSpPr>
      <p:grpSpPr>
        <a:xfrm>
          <a:off x="0" y="0"/>
          <a:ext cx="0" cy="0"/>
          <a:chOff x="0" y="0"/>
          <a:chExt cx="0" cy="0"/>
        </a:xfrm>
      </p:grpSpPr>
      <p:sp>
        <p:nvSpPr>
          <p:cNvPr id="2" name="TextBox 1">
            <a:extLst>
              <a:ext uri="{FF2B5EF4-FFF2-40B4-BE49-F238E27FC236}">
                <a16:creationId xmlns:a16="http://schemas.microsoft.com/office/drawing/2014/main" id="{209D9056-C3E6-4C4D-994D-9C980E393B88}"/>
              </a:ext>
            </a:extLst>
          </p:cNvPr>
          <p:cNvSpPr txBox="1"/>
          <p:nvPr/>
        </p:nvSpPr>
        <p:spPr>
          <a:xfrm>
            <a:off x="157942" y="332509"/>
            <a:ext cx="8911243" cy="4339650"/>
          </a:xfrm>
          <a:prstGeom prst="rect">
            <a:avLst/>
          </a:prstGeom>
          <a:noFill/>
        </p:spPr>
        <p:txBody>
          <a:bodyPr wrap="square" rtlCol="0">
            <a:spAutoFit/>
          </a:bodyPr>
          <a:lstStyle/>
          <a:p>
            <a:pPr lvl="0"/>
            <a:r>
              <a:rPr lang="en-GB" sz="1200" b="1" dirty="0">
                <a:solidFill>
                  <a:schemeClr val="bg1"/>
                </a:solidFill>
              </a:rPr>
              <a:t>References</a:t>
            </a:r>
          </a:p>
          <a:p>
            <a:pPr lvl="0"/>
            <a:endParaRPr lang="en-GB" sz="1200" b="1" dirty="0">
              <a:solidFill>
                <a:schemeClr val="bg1"/>
              </a:solidFill>
            </a:endParaRPr>
          </a:p>
          <a:p>
            <a:pPr lvl="0"/>
            <a:r>
              <a:rPr lang="en-GB" sz="1200" dirty="0">
                <a:solidFill>
                  <a:schemeClr val="bg1"/>
                </a:solidFill>
              </a:rPr>
              <a:t>Abrams, D. (1997). The Spell of the Sensuous: Perception and Language in a More-Than-Human World. New York: Vintage Books, pp. 37-38.</a:t>
            </a:r>
          </a:p>
          <a:p>
            <a:pPr lvl="0"/>
            <a:r>
              <a:rPr lang="en-GB" sz="1200" dirty="0" err="1">
                <a:solidFill>
                  <a:schemeClr val="bg1"/>
                </a:solidFill>
              </a:rPr>
              <a:t>Alaimo</a:t>
            </a:r>
            <a:r>
              <a:rPr lang="en-GB" sz="1200" dirty="0">
                <a:solidFill>
                  <a:schemeClr val="bg1"/>
                </a:solidFill>
              </a:rPr>
              <a:t>, S. (2010). Bodily Natures: Science, Environment, and the Material Self. Bloomington: Indiana University Press.</a:t>
            </a:r>
          </a:p>
          <a:p>
            <a:pPr lvl="0"/>
            <a:r>
              <a:rPr lang="en-GB" sz="1200" dirty="0">
                <a:solidFill>
                  <a:schemeClr val="bg1"/>
                </a:solidFill>
              </a:rPr>
              <a:t>Bachelard, G. (2014). The Poetics of Space. London: Penguin Classics, pp. 8-242.</a:t>
            </a:r>
          </a:p>
          <a:p>
            <a:pPr lvl="0"/>
            <a:r>
              <a:rPr lang="en-GB" sz="1200" dirty="0">
                <a:solidFill>
                  <a:schemeClr val="bg1"/>
                </a:solidFill>
              </a:rPr>
              <a:t>Blackie, S. (2019). If Women Rose Rooted: A Life-changing Journey to Authenticity and Belonging. Tewkesbury, Gloucestershire: September Publishing.</a:t>
            </a:r>
          </a:p>
          <a:p>
            <a:pPr lvl="0"/>
            <a:r>
              <a:rPr lang="en-GB" sz="1200" dirty="0">
                <a:solidFill>
                  <a:schemeClr val="bg1"/>
                </a:solidFill>
              </a:rPr>
              <a:t>Chittick, W. (1989). The World of Imagination and Poetic Imagery According to Ibn al-’</a:t>
            </a:r>
            <a:r>
              <a:rPr lang="en-GB" sz="1200" dirty="0" err="1">
                <a:solidFill>
                  <a:schemeClr val="bg1"/>
                </a:solidFill>
              </a:rPr>
              <a:t>Arābī</a:t>
            </a:r>
            <a:r>
              <a:rPr lang="en-GB" sz="1200" dirty="0">
                <a:solidFill>
                  <a:schemeClr val="bg1"/>
                </a:solidFill>
              </a:rPr>
              <a:t>. Temenos 10, pp. 99-119.</a:t>
            </a:r>
          </a:p>
          <a:p>
            <a:pPr lvl="0"/>
            <a:r>
              <a:rPr lang="en-GB" sz="1200" dirty="0">
                <a:solidFill>
                  <a:schemeClr val="bg1"/>
                </a:solidFill>
              </a:rPr>
              <a:t>Cleghorn, E. (2021). Unwell Women: Misdiagnosis and Myth in a Man-made World. New York: Dutton.</a:t>
            </a:r>
          </a:p>
          <a:p>
            <a:pPr lvl="0"/>
            <a:r>
              <a:rPr lang="en-GB" sz="1200" dirty="0">
                <a:solidFill>
                  <a:schemeClr val="bg1"/>
                </a:solidFill>
              </a:rPr>
              <a:t>Gordon A. (2008). Ghostly Matters: Haunting and the Sociological Imagination. Minneapolis: University Minneapolis Press.</a:t>
            </a:r>
          </a:p>
          <a:p>
            <a:pPr lvl="0"/>
            <a:r>
              <a:rPr lang="en-GB" sz="1200" dirty="0">
                <a:solidFill>
                  <a:schemeClr val="bg1"/>
                </a:solidFill>
              </a:rPr>
              <a:t>Haraway, D.J. (1991). Simians, Cyborgs, and Women : The Reinvention of Nature. New York: Routledge, pp.149–181.</a:t>
            </a:r>
          </a:p>
          <a:p>
            <a:pPr lvl="0"/>
            <a:r>
              <a:rPr lang="en-GB" sz="1200" dirty="0">
                <a:solidFill>
                  <a:schemeClr val="bg1"/>
                </a:solidFill>
              </a:rPr>
              <a:t>Hillman, J. (2014). The Thought of the Heart and the Soul of the World. Putnam: Spring Publications, Inc, pp. 10-58.</a:t>
            </a:r>
          </a:p>
          <a:p>
            <a:pPr lvl="0"/>
            <a:r>
              <a:rPr lang="en-GB" sz="1200" dirty="0">
                <a:solidFill>
                  <a:schemeClr val="bg1"/>
                </a:solidFill>
              </a:rPr>
              <a:t>Hyde, L. (2017). Trickster Makes This World: How Disruptive Imagination Creates Culture. Edinburgh: Canongate Books.</a:t>
            </a:r>
          </a:p>
          <a:p>
            <a:pPr lvl="0"/>
            <a:r>
              <a:rPr lang="en-GB" sz="1200" dirty="0">
                <a:solidFill>
                  <a:schemeClr val="bg1"/>
                </a:solidFill>
              </a:rPr>
              <a:t>Kane, S. (1998). Wisdom of the </a:t>
            </a:r>
            <a:r>
              <a:rPr lang="en-GB" sz="1200" dirty="0" err="1">
                <a:solidFill>
                  <a:schemeClr val="bg1"/>
                </a:solidFill>
              </a:rPr>
              <a:t>Mythtellers</a:t>
            </a:r>
            <a:r>
              <a:rPr lang="en-GB" sz="1200" dirty="0">
                <a:solidFill>
                  <a:schemeClr val="bg1"/>
                </a:solidFill>
              </a:rPr>
              <a:t>. Ontario: Broadview Press.</a:t>
            </a:r>
          </a:p>
          <a:p>
            <a:pPr lvl="0"/>
            <a:r>
              <a:rPr lang="en-GB" sz="1200" dirty="0">
                <a:solidFill>
                  <a:schemeClr val="bg1"/>
                </a:solidFill>
              </a:rPr>
              <a:t>Marder, E. (1992). Disarticulated Voices: Feminism and Philomela. Hypatia 7:2. Pp. 148-166.</a:t>
            </a:r>
          </a:p>
          <a:p>
            <a:pPr lvl="0"/>
            <a:r>
              <a:rPr lang="en-GB" sz="1200" dirty="0" err="1">
                <a:solidFill>
                  <a:schemeClr val="bg1"/>
                </a:solidFill>
              </a:rPr>
              <a:t>Maté</a:t>
            </a:r>
            <a:r>
              <a:rPr lang="en-GB" sz="1200" dirty="0">
                <a:solidFill>
                  <a:schemeClr val="bg1"/>
                </a:solidFill>
              </a:rPr>
              <a:t>, D. and </a:t>
            </a:r>
            <a:r>
              <a:rPr lang="en-GB" sz="1200" dirty="0" err="1">
                <a:solidFill>
                  <a:schemeClr val="bg1"/>
                </a:solidFill>
              </a:rPr>
              <a:t>Maté</a:t>
            </a:r>
            <a:r>
              <a:rPr lang="en-GB" sz="1200" dirty="0">
                <a:solidFill>
                  <a:schemeClr val="bg1"/>
                </a:solidFill>
              </a:rPr>
              <a:t>, G. (2023). The Myth of Normal: Trauma, Illness and Healing in a Toxic Culture. Toronto: Vintage Canada.</a:t>
            </a:r>
          </a:p>
          <a:p>
            <a:pPr lvl="0"/>
            <a:r>
              <a:rPr lang="en-GB" sz="1200" dirty="0" err="1">
                <a:solidFill>
                  <a:schemeClr val="bg1"/>
                </a:solidFill>
              </a:rPr>
              <a:t>Neimanis</a:t>
            </a:r>
            <a:r>
              <a:rPr lang="en-GB" sz="1200" dirty="0">
                <a:solidFill>
                  <a:schemeClr val="bg1"/>
                </a:solidFill>
              </a:rPr>
              <a:t>, A. (2017). Bodies of Water: </a:t>
            </a:r>
            <a:r>
              <a:rPr lang="en-GB" sz="1200" dirty="0" err="1">
                <a:solidFill>
                  <a:schemeClr val="bg1"/>
                </a:solidFill>
              </a:rPr>
              <a:t>Posthumanist</a:t>
            </a:r>
            <a:r>
              <a:rPr lang="en-GB" sz="1200" dirty="0">
                <a:solidFill>
                  <a:schemeClr val="bg1"/>
                </a:solidFill>
              </a:rPr>
              <a:t> Feminist Phenomenology. London: Bloomsbury Publishing.</a:t>
            </a:r>
          </a:p>
          <a:p>
            <a:pPr lvl="0"/>
            <a:r>
              <a:rPr lang="en-GB" sz="1200" dirty="0">
                <a:solidFill>
                  <a:schemeClr val="bg1"/>
                </a:solidFill>
              </a:rPr>
              <a:t>Strand, S. (2024). The Body is an Ecotone. [online] Make Me Good Soil. Available at: </a:t>
            </a:r>
            <a:r>
              <a:rPr lang="en-GB" sz="1200" u="sng" dirty="0">
                <a:solidFill>
                  <a:schemeClr val="bg1"/>
                </a:solidFill>
                <a:hlinkClick r:id="rId3">
                  <a:extLst>
                    <a:ext uri="{A12FA001-AC4F-418D-AE19-62706E023703}">
                      <ahyp:hlinkClr xmlns:ahyp="http://schemas.microsoft.com/office/drawing/2018/hyperlinkcolor" val="tx"/>
                    </a:ext>
                  </a:extLst>
                </a:hlinkClick>
              </a:rPr>
              <a:t>https://sophiestrand.substack.com/p/the-body-is-an-ecotone-8dd</a:t>
            </a:r>
            <a:r>
              <a:rPr lang="en-GB" sz="1200" dirty="0">
                <a:solidFill>
                  <a:schemeClr val="bg1"/>
                </a:solidFill>
              </a:rPr>
              <a:t> [Accessed 10 Jul. 2024].</a:t>
            </a:r>
          </a:p>
          <a:p>
            <a:pPr lvl="0"/>
            <a:r>
              <a:rPr lang="en-GB" sz="1200" dirty="0">
                <a:solidFill>
                  <a:schemeClr val="bg1"/>
                </a:solidFill>
              </a:rPr>
              <a:t>Van der Kolk, B. (2014). The Body Keeps the Score: Brain, Mind, and Body in the Healing of Trauma. London: Penguin Books.</a:t>
            </a:r>
          </a:p>
          <a:p>
            <a:pPr lvl="0"/>
            <a:r>
              <a:rPr lang="en-GB" sz="1200" u="sng" dirty="0">
                <a:solidFill>
                  <a:schemeClr val="bg1"/>
                </a:solidFill>
                <a:hlinkClick r:id="rId4">
                  <a:extLst>
                    <a:ext uri="{A12FA001-AC4F-418D-AE19-62706E023703}">
                      <ahyp:hlinkClr xmlns:ahyp="http://schemas.microsoft.com/office/drawing/2018/hyperlinkcolor" val="tx"/>
                    </a:ext>
                  </a:extLst>
                </a:hlinkClick>
              </a:rPr>
              <a:t>https://ellierobins.substack.com/p/gleanings-so-far-from-a-life-devoted</a:t>
            </a:r>
            <a:r>
              <a:rPr lang="en-GB" sz="1200" dirty="0">
                <a:solidFill>
                  <a:schemeClr val="bg1"/>
                </a:solidFill>
              </a:rPr>
              <a:t> </a:t>
            </a:r>
          </a:p>
          <a:p>
            <a:r>
              <a:rPr lang="en-GB" sz="1200" u="sng" dirty="0">
                <a:solidFill>
                  <a:schemeClr val="bg1"/>
                </a:solidFill>
                <a:hlinkClick r:id="rId5">
                  <a:extLst>
                    <a:ext uri="{A12FA001-AC4F-418D-AE19-62706E023703}">
                      <ahyp:hlinkClr xmlns:ahyp="http://schemas.microsoft.com/office/drawing/2018/hyperlinkcolor" val="tx"/>
                    </a:ext>
                  </a:extLst>
                </a:hlinkClick>
              </a:rPr>
              <a:t>https://www.cynthiabourgeault.org/blog/2018/11/13/introducing-the-imagina</a:t>
            </a:r>
            <a:endParaRPr lang="en-GB" sz="1200" dirty="0">
              <a:solidFill>
                <a:schemeClr val="bg1"/>
              </a:solidFill>
            </a:endParaRPr>
          </a:p>
        </p:txBody>
      </p:sp>
    </p:spTree>
    <p:extLst>
      <p:ext uri="{BB962C8B-B14F-4D97-AF65-F5344CB8AC3E}">
        <p14:creationId xmlns:p14="http://schemas.microsoft.com/office/powerpoint/2010/main" val="1770681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subTitle" idx="1"/>
          </p:nvPr>
        </p:nvSpPr>
        <p:spPr>
          <a:xfrm>
            <a:off x="311700" y="4375900"/>
            <a:ext cx="8520600" cy="7926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900">
                <a:solidFill>
                  <a:schemeClr val="lt1"/>
                </a:solidFill>
                <a:latin typeface="Century Gothic"/>
                <a:ea typeface="Century Gothic"/>
                <a:cs typeface="Century Gothic"/>
                <a:sym typeface="Century Gothic"/>
              </a:rPr>
              <a:t>Some of the things I thought about while writing, weaving and painting a life narrative during a very strange and intense three months</a:t>
            </a:r>
            <a:endParaRPr sz="3600">
              <a:solidFill>
                <a:schemeClr val="lt1"/>
              </a:solidFill>
              <a:latin typeface="Century Gothic"/>
              <a:ea typeface="Century Gothic"/>
              <a:cs typeface="Century Gothic"/>
              <a:sym typeface="Century Gothic"/>
            </a:endParaRPr>
          </a:p>
        </p:txBody>
      </p:sp>
      <p:pic>
        <p:nvPicPr>
          <p:cNvPr id="62" name="Google Shape;62;p14"/>
          <p:cNvPicPr preferRelativeResize="0"/>
          <p:nvPr/>
        </p:nvPicPr>
        <p:blipFill>
          <a:blip r:embed="rId3">
            <a:alphaModFix/>
          </a:blip>
          <a:stretch>
            <a:fillRect/>
          </a:stretch>
        </p:blipFill>
        <p:spPr>
          <a:xfrm>
            <a:off x="1751441" y="379800"/>
            <a:ext cx="5640900" cy="3998700"/>
          </a:xfrm>
          <a:prstGeom prst="roundRect">
            <a:avLst>
              <a:gd name="adj" fmla="val 16667"/>
            </a:avLst>
          </a:prstGeom>
          <a:noFill/>
          <a:ln>
            <a:noFill/>
          </a:ln>
        </p:spPr>
      </p:pic>
      <p:sp>
        <p:nvSpPr>
          <p:cNvPr id="63" name="Google Shape;63;p14"/>
          <p:cNvSpPr txBox="1">
            <a:spLocks noGrp="1"/>
          </p:cNvSpPr>
          <p:nvPr>
            <p:ph type="ctrTitle"/>
          </p:nvPr>
        </p:nvSpPr>
        <p:spPr>
          <a:xfrm>
            <a:off x="1084250" y="3437198"/>
            <a:ext cx="6975300" cy="938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latin typeface="Century Gothic"/>
                <a:ea typeface="Century Gothic"/>
                <a:cs typeface="Century Gothic"/>
                <a:sym typeface="Century Gothic"/>
              </a:rPr>
              <a:t>or…</a:t>
            </a:r>
            <a:endParaRPr>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947338" y="152400"/>
            <a:ext cx="7249200" cy="4838700"/>
          </a:xfrm>
          <a:prstGeom prst="roundRect">
            <a:avLst>
              <a:gd name="adj" fmla="val 16667"/>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2"/>
        <p:cNvGrpSpPr/>
        <p:nvPr/>
      </p:nvGrpSpPr>
      <p:grpSpPr>
        <a:xfrm>
          <a:off x="0" y="0"/>
          <a:ext cx="0" cy="0"/>
          <a:chOff x="0" y="0"/>
          <a:chExt cx="0" cy="0"/>
        </a:xfrm>
      </p:grpSpPr>
      <p:pic>
        <p:nvPicPr>
          <p:cNvPr id="73" name="Google Shape;73;p16"/>
          <p:cNvPicPr preferRelativeResize="0"/>
          <p:nvPr/>
        </p:nvPicPr>
        <p:blipFill>
          <a:blip r:embed="rId3">
            <a:alphaModFix/>
          </a:blip>
          <a:stretch>
            <a:fillRect/>
          </a:stretch>
        </p:blipFill>
        <p:spPr>
          <a:xfrm>
            <a:off x="668101" y="339300"/>
            <a:ext cx="7807800" cy="4464900"/>
          </a:xfrm>
          <a:prstGeom prst="roundRect">
            <a:avLst>
              <a:gd name="adj" fmla="val 16667"/>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77"/>
        <p:cNvGrpSpPr/>
        <p:nvPr/>
      </p:nvGrpSpPr>
      <p:grpSpPr>
        <a:xfrm>
          <a:off x="0" y="0"/>
          <a:ext cx="0" cy="0"/>
          <a:chOff x="0" y="0"/>
          <a:chExt cx="0" cy="0"/>
        </a:xfrm>
      </p:grpSpPr>
      <p:pic>
        <p:nvPicPr>
          <p:cNvPr id="78" name="Google Shape;78;p17"/>
          <p:cNvPicPr preferRelativeResize="0"/>
          <p:nvPr/>
        </p:nvPicPr>
        <p:blipFill rotWithShape="1">
          <a:blip r:embed="rId3">
            <a:alphaModFix/>
          </a:blip>
          <a:srcRect t="11197"/>
          <a:stretch/>
        </p:blipFill>
        <p:spPr>
          <a:xfrm>
            <a:off x="2448125" y="75950"/>
            <a:ext cx="5061000" cy="5067600"/>
          </a:xfrm>
          <a:prstGeom prst="ellipse">
            <a:avLst/>
          </a:prstGeom>
          <a:noFill/>
          <a:ln>
            <a:noFill/>
          </a:ln>
        </p:spPr>
      </p:pic>
      <p:sp>
        <p:nvSpPr>
          <p:cNvPr id="79" name="Google Shape;79;p17"/>
          <p:cNvSpPr txBox="1"/>
          <p:nvPr/>
        </p:nvSpPr>
        <p:spPr>
          <a:xfrm>
            <a:off x="130200" y="444950"/>
            <a:ext cx="3000000" cy="4695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 sz="1850">
                <a:solidFill>
                  <a:srgbClr val="E8E7EB"/>
                </a:solidFill>
                <a:latin typeface="Century Gothic"/>
                <a:ea typeface="Century Gothic"/>
                <a:cs typeface="Century Gothic"/>
                <a:sym typeface="Century Gothic"/>
              </a:rPr>
              <a:t>Cynthia Bourgeault</a:t>
            </a:r>
            <a:endParaRPr sz="1800">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a:blip r:embed="rId3">
            <a:alphaModFix/>
          </a:blip>
          <a:stretch>
            <a:fillRect/>
          </a:stretch>
        </p:blipFill>
        <p:spPr>
          <a:xfrm>
            <a:off x="5694013" y="152400"/>
            <a:ext cx="3225000" cy="4838700"/>
          </a:xfrm>
          <a:prstGeom prst="roundRect">
            <a:avLst>
              <a:gd name="adj" fmla="val 16667"/>
            </a:avLst>
          </a:prstGeom>
          <a:noFill/>
          <a:ln>
            <a:noFill/>
          </a:ln>
        </p:spPr>
      </p:pic>
      <p:pic>
        <p:nvPicPr>
          <p:cNvPr id="85" name="Google Shape;85;p18"/>
          <p:cNvPicPr preferRelativeResize="0"/>
          <p:nvPr/>
        </p:nvPicPr>
        <p:blipFill>
          <a:blip r:embed="rId4">
            <a:alphaModFix/>
          </a:blip>
          <a:stretch>
            <a:fillRect/>
          </a:stretch>
        </p:blipFill>
        <p:spPr>
          <a:xfrm>
            <a:off x="130700" y="775788"/>
            <a:ext cx="5389200" cy="3591900"/>
          </a:xfrm>
          <a:prstGeom prst="roundRect">
            <a:avLst>
              <a:gd name="adj" fmla="val 16667"/>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89"/>
        <p:cNvGrpSpPr/>
        <p:nvPr/>
      </p:nvGrpSpPr>
      <p:grpSpPr>
        <a:xfrm>
          <a:off x="0" y="0"/>
          <a:ext cx="0" cy="0"/>
          <a:chOff x="0" y="0"/>
          <a:chExt cx="0" cy="0"/>
        </a:xfrm>
      </p:grpSpPr>
      <p:pic>
        <p:nvPicPr>
          <p:cNvPr id="90" name="Google Shape;90;p19"/>
          <p:cNvPicPr preferRelativeResize="0"/>
          <p:nvPr/>
        </p:nvPicPr>
        <p:blipFill>
          <a:blip r:embed="rId3">
            <a:alphaModFix/>
          </a:blip>
          <a:stretch>
            <a:fillRect/>
          </a:stretch>
        </p:blipFill>
        <p:spPr>
          <a:xfrm>
            <a:off x="1871150" y="548225"/>
            <a:ext cx="5401800" cy="4047000"/>
          </a:xfrm>
          <a:prstGeom prst="roundRect">
            <a:avLst>
              <a:gd name="adj" fmla="val 16667"/>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4"/>
        <p:cNvGrpSpPr/>
        <p:nvPr/>
      </p:nvGrpSpPr>
      <p:grpSpPr>
        <a:xfrm>
          <a:off x="0" y="0"/>
          <a:ext cx="0" cy="0"/>
          <a:chOff x="0" y="0"/>
          <a:chExt cx="0" cy="0"/>
        </a:xfrm>
      </p:grpSpPr>
      <p:sp>
        <p:nvSpPr>
          <p:cNvPr id="95" name="Google Shape;95;p20"/>
          <p:cNvSpPr txBox="1"/>
          <p:nvPr/>
        </p:nvSpPr>
        <p:spPr>
          <a:xfrm>
            <a:off x="595050" y="1020000"/>
            <a:ext cx="7953900" cy="3103500"/>
          </a:xfrm>
          <a:prstGeom prst="rect">
            <a:avLst/>
          </a:prstGeom>
          <a:noFill/>
          <a:ln>
            <a:noFill/>
          </a:ln>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 sz="1900" i="1">
                <a:solidFill>
                  <a:schemeClr val="lt1"/>
                </a:solidFill>
                <a:latin typeface="Century Gothic"/>
                <a:ea typeface="Century Gothic"/>
                <a:cs typeface="Century Gothic"/>
                <a:sym typeface="Century Gothic"/>
              </a:rPr>
              <a:t>We create as ‘real’ the figures of the imagination, those beings with whom we sleep and walk and talk, the angels and the daimones… It is that mode by which the images, which we believe we make up, are actually presented to us as not of our making, as genuinely created, as authentic creatures.</a:t>
            </a:r>
            <a:endParaRPr sz="1900" i="1">
              <a:solidFill>
                <a:schemeClr val="lt1"/>
              </a:solidFill>
              <a:latin typeface="Century Gothic"/>
              <a:ea typeface="Century Gothic"/>
              <a:cs typeface="Century Gothic"/>
              <a:sym typeface="Century Gothic"/>
            </a:endParaRPr>
          </a:p>
          <a:p>
            <a:pPr marL="0" lvl="0" indent="0" algn="ctr" rtl="0">
              <a:lnSpc>
                <a:spcPct val="150000"/>
              </a:lnSpc>
              <a:spcBef>
                <a:spcPts val="0"/>
              </a:spcBef>
              <a:spcAft>
                <a:spcPts val="0"/>
              </a:spcAft>
              <a:buNone/>
            </a:pPr>
            <a:endParaRPr sz="1900" i="1">
              <a:solidFill>
                <a:schemeClr val="lt1"/>
              </a:solidFill>
              <a:latin typeface="Century Gothic"/>
              <a:ea typeface="Century Gothic"/>
              <a:cs typeface="Century Gothic"/>
              <a:sym typeface="Century Gothic"/>
            </a:endParaRPr>
          </a:p>
          <a:p>
            <a:pPr marL="0" lvl="0" indent="0" algn="r" rtl="0">
              <a:lnSpc>
                <a:spcPct val="150000"/>
              </a:lnSpc>
              <a:spcBef>
                <a:spcPts val="0"/>
              </a:spcBef>
              <a:spcAft>
                <a:spcPts val="0"/>
              </a:spcAft>
              <a:buNone/>
            </a:pPr>
            <a:r>
              <a:rPr lang="en" sz="1200">
                <a:solidFill>
                  <a:schemeClr val="lt1"/>
                </a:solidFill>
                <a:latin typeface="Century Gothic"/>
                <a:ea typeface="Century Gothic"/>
                <a:cs typeface="Century Gothic"/>
                <a:sym typeface="Century Gothic"/>
              </a:rPr>
              <a:t>James Hillman: The Thought of the Heart and the Soul of the World, p.10</a:t>
            </a:r>
            <a:endParaRPr sz="1200">
              <a:solidFill>
                <a:schemeClr val="lt1"/>
              </a:solidFill>
              <a:latin typeface="Century Gothic"/>
              <a:ea typeface="Century Gothic"/>
              <a:cs typeface="Century Gothic"/>
              <a:sym typeface="Century Gothic"/>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99"/>
        <p:cNvGrpSpPr/>
        <p:nvPr/>
      </p:nvGrpSpPr>
      <p:grpSpPr>
        <a:xfrm>
          <a:off x="0" y="0"/>
          <a:ext cx="0" cy="0"/>
          <a:chOff x="0" y="0"/>
          <a:chExt cx="0" cy="0"/>
        </a:xfrm>
      </p:grpSpPr>
      <p:pic>
        <p:nvPicPr>
          <p:cNvPr id="100" name="Google Shape;100;p21"/>
          <p:cNvPicPr preferRelativeResize="0"/>
          <p:nvPr/>
        </p:nvPicPr>
        <p:blipFill>
          <a:blip r:embed="rId3">
            <a:alphaModFix/>
          </a:blip>
          <a:stretch>
            <a:fillRect/>
          </a:stretch>
        </p:blipFill>
        <p:spPr>
          <a:xfrm>
            <a:off x="5000875" y="198900"/>
            <a:ext cx="3786600" cy="4508700"/>
          </a:xfrm>
          <a:prstGeom prst="roundRect">
            <a:avLst>
              <a:gd name="adj" fmla="val 16667"/>
            </a:avLst>
          </a:prstGeom>
          <a:noFill/>
          <a:ln>
            <a:noFill/>
          </a:ln>
        </p:spPr>
      </p:pic>
      <p:sp>
        <p:nvSpPr>
          <p:cNvPr id="101" name="Google Shape;101;p21"/>
          <p:cNvSpPr txBox="1"/>
          <p:nvPr/>
        </p:nvSpPr>
        <p:spPr>
          <a:xfrm>
            <a:off x="401500" y="922350"/>
            <a:ext cx="4209900" cy="3103500"/>
          </a:xfrm>
          <a:prstGeom prst="rect">
            <a:avLst/>
          </a:prstGeom>
          <a:noFill/>
          <a:ln>
            <a:noFill/>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900">
                <a:solidFill>
                  <a:schemeClr val="lt1"/>
                </a:solidFill>
                <a:latin typeface="Century Gothic"/>
                <a:ea typeface="Century Gothic"/>
                <a:cs typeface="Century Gothic"/>
                <a:sym typeface="Century Gothic"/>
              </a:rPr>
              <a:t>To hatch a crow, a black rainbow</a:t>
            </a:r>
            <a:endParaRPr sz="1900">
              <a:solidFill>
                <a:schemeClr val="lt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 sz="1900">
                <a:solidFill>
                  <a:schemeClr val="lt1"/>
                </a:solidFill>
                <a:latin typeface="Century Gothic"/>
                <a:ea typeface="Century Gothic"/>
                <a:cs typeface="Century Gothic"/>
                <a:sym typeface="Century Gothic"/>
              </a:rPr>
              <a:t>Bent in emptiness</a:t>
            </a:r>
            <a:endParaRPr sz="1900">
              <a:solidFill>
                <a:schemeClr val="lt1"/>
              </a:solidFill>
              <a:latin typeface="Century Gothic"/>
              <a:ea typeface="Century Gothic"/>
              <a:cs typeface="Century Gothic"/>
              <a:sym typeface="Century Gothic"/>
            </a:endParaRPr>
          </a:p>
          <a:p>
            <a:pPr marL="457200" lvl="0" indent="0" algn="l" rtl="0">
              <a:lnSpc>
                <a:spcPct val="150000"/>
              </a:lnSpc>
              <a:spcBef>
                <a:spcPts val="0"/>
              </a:spcBef>
              <a:spcAft>
                <a:spcPts val="0"/>
              </a:spcAft>
              <a:buNone/>
            </a:pPr>
            <a:r>
              <a:rPr lang="en" sz="1900">
                <a:solidFill>
                  <a:schemeClr val="lt1"/>
                </a:solidFill>
                <a:latin typeface="Century Gothic"/>
                <a:ea typeface="Century Gothic"/>
                <a:cs typeface="Century Gothic"/>
                <a:sym typeface="Century Gothic"/>
              </a:rPr>
              <a:t>	over emptiness</a:t>
            </a:r>
            <a:endParaRPr sz="1900">
              <a:solidFill>
                <a:schemeClr val="lt1"/>
              </a:solidFill>
              <a:latin typeface="Century Gothic"/>
              <a:ea typeface="Century Gothic"/>
              <a:cs typeface="Century Gothic"/>
              <a:sym typeface="Century Gothic"/>
            </a:endParaRPr>
          </a:p>
          <a:p>
            <a:pPr marL="0" lvl="0" indent="0" algn="l" rtl="0">
              <a:lnSpc>
                <a:spcPct val="150000"/>
              </a:lnSpc>
              <a:spcBef>
                <a:spcPts val="0"/>
              </a:spcBef>
              <a:spcAft>
                <a:spcPts val="0"/>
              </a:spcAft>
              <a:buNone/>
            </a:pPr>
            <a:r>
              <a:rPr lang="en" sz="1900">
                <a:solidFill>
                  <a:schemeClr val="lt1"/>
                </a:solidFill>
                <a:latin typeface="Century Gothic"/>
                <a:ea typeface="Century Gothic"/>
                <a:cs typeface="Century Gothic"/>
                <a:sym typeface="Century Gothic"/>
              </a:rPr>
              <a:t>But flying.</a:t>
            </a:r>
            <a:endParaRPr sz="2100">
              <a:solidFill>
                <a:schemeClr val="lt1"/>
              </a:solidFill>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591</Words>
  <Application>Microsoft Office PowerPoint</Application>
  <PresentationFormat>On-screen Show (16:9)</PresentationFormat>
  <Paragraphs>32</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Century Gothic</vt:lpstr>
      <vt:lpstr>Simple Light</vt:lpstr>
      <vt:lpstr>Minding the Gap</vt:lpstr>
      <vt:lpstr>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Minding the Gap</dc:title>
  <dc:creator>Anne Chappell (Staff)</dc:creator>
  <cp:lastModifiedBy>Anne Chappell (Staff)</cp:lastModifiedBy>
  <cp:revision>2</cp:revision>
  <dcterms:modified xsi:type="dcterms:W3CDTF">2024-11-17T16:41:15Z</dcterms:modified>
</cp:coreProperties>
</file>